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257" r:id="rId2"/>
    <p:sldId id="372" r:id="rId3"/>
    <p:sldId id="295" r:id="rId4"/>
    <p:sldId id="299" r:id="rId5"/>
    <p:sldId id="362" r:id="rId6"/>
    <p:sldId id="373" r:id="rId7"/>
    <p:sldId id="374" r:id="rId8"/>
    <p:sldId id="375" r:id="rId9"/>
    <p:sldId id="376" r:id="rId10"/>
    <p:sldId id="367" r:id="rId11"/>
    <p:sldId id="385" r:id="rId12"/>
    <p:sldId id="368" r:id="rId13"/>
    <p:sldId id="387" r:id="rId14"/>
    <p:sldId id="369" r:id="rId15"/>
    <p:sldId id="370" r:id="rId16"/>
    <p:sldId id="395" r:id="rId17"/>
    <p:sldId id="366" r:id="rId18"/>
    <p:sldId id="298" r:id="rId19"/>
    <p:sldId id="297" r:id="rId20"/>
    <p:sldId id="360" r:id="rId21"/>
    <p:sldId id="305" r:id="rId22"/>
    <p:sldId id="307" r:id="rId23"/>
    <p:sldId id="326" r:id="rId24"/>
    <p:sldId id="308" r:id="rId25"/>
    <p:sldId id="327" r:id="rId26"/>
    <p:sldId id="309" r:id="rId27"/>
    <p:sldId id="310" r:id="rId28"/>
    <p:sldId id="311" r:id="rId29"/>
    <p:sldId id="312" r:id="rId30"/>
    <p:sldId id="313" r:id="rId31"/>
    <p:sldId id="328" r:id="rId32"/>
    <p:sldId id="329" r:id="rId33"/>
    <p:sldId id="330" r:id="rId34"/>
    <p:sldId id="331" r:id="rId35"/>
    <p:sldId id="315" r:id="rId36"/>
    <p:sldId id="363" r:id="rId37"/>
    <p:sldId id="332" r:id="rId38"/>
    <p:sldId id="316" r:id="rId39"/>
    <p:sldId id="333" r:id="rId40"/>
    <p:sldId id="321" r:id="rId41"/>
    <p:sldId id="319" r:id="rId42"/>
    <p:sldId id="320" r:id="rId43"/>
    <p:sldId id="394" r:id="rId44"/>
    <p:sldId id="324" r:id="rId45"/>
    <p:sldId id="265" r:id="rId46"/>
    <p:sldId id="349" r:id="rId47"/>
    <p:sldId id="378" r:id="rId48"/>
    <p:sldId id="379" r:id="rId49"/>
    <p:sldId id="404" r:id="rId50"/>
    <p:sldId id="381" r:id="rId51"/>
    <p:sldId id="382" r:id="rId52"/>
    <p:sldId id="388" r:id="rId53"/>
    <p:sldId id="383" r:id="rId54"/>
    <p:sldId id="396" r:id="rId55"/>
    <p:sldId id="384" r:id="rId56"/>
    <p:sldId id="389" r:id="rId57"/>
    <p:sldId id="390" r:id="rId58"/>
    <p:sldId id="391" r:id="rId59"/>
    <p:sldId id="393" r:id="rId60"/>
    <p:sldId id="348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294" r:id="rId70"/>
    <p:sldId id="397" r:id="rId71"/>
    <p:sldId id="398" r:id="rId72"/>
    <p:sldId id="399" r:id="rId73"/>
    <p:sldId id="400" r:id="rId74"/>
    <p:sldId id="401" r:id="rId75"/>
    <p:sldId id="402" r:id="rId76"/>
    <p:sldId id="403" r:id="rId77"/>
    <p:sldId id="405" r:id="rId78"/>
    <p:sldId id="406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7"/>
    <p:restoredTop sz="86415"/>
  </p:normalViewPr>
  <p:slideViewPr>
    <p:cSldViewPr snapToGrid="0" snapToObjects="1">
      <p:cViewPr>
        <p:scale>
          <a:sx n="93" d="100"/>
          <a:sy n="93" d="100"/>
        </p:scale>
        <p:origin x="1368" y="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D32F-E01B-EE4C-A048-F5DEE8623841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B0266-B1AD-6B47-9BD9-12201249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2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26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7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49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2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76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26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6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5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28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7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14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84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4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5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73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1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1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2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1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7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96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66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37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56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35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5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37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81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21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05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51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29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1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8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74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5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606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97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478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7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58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340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88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38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138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666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23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7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59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604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59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38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09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950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018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345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024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14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82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085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79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124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372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568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222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29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041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35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66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2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.jp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s://journals.aps.org/prc/abstract/10.1103/PhysRevC.93.024903" TargetMode="Externa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1.png"/><Relationship Id="rId5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32.png"/><Relationship Id="rId9" Type="http://schemas.openxmlformats.org/officeDocument/2006/relationships/image" Target="../media/image37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hyperlink" Target="https://www.sciencedirect.com/science/article/pii/S0370269315009193?via=ihub" TargetMode="External"/><Relationship Id="rId8" Type="http://schemas.openxmlformats.org/officeDocument/2006/relationships/hyperlink" Target="https://journals.aps.org/prc/abstract/10.1103/PhysRevC.93.064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9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51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hyperlink" Target="https://link.springer.com/article/10.1007/JHEP11(2013)18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hyperlink" Target="https://link.springer.com/article/10.1140/epjc/s10052-017-4988-1" TargetMode="External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emf"/><Relationship Id="rId5" Type="http://schemas.openxmlformats.org/officeDocument/2006/relationships/image" Target="../media/image72.png"/><Relationship Id="rId6" Type="http://schemas.openxmlformats.org/officeDocument/2006/relationships/hyperlink" Target="https://www.sciencedirect.com/science/article/pii/S037026931630747X?via=ihu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73.png"/><Relationship Id="rId5" Type="http://schemas.openxmlformats.org/officeDocument/2006/relationships/image" Target="../media/image740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780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80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71.emf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75.emf"/><Relationship Id="rId5" Type="http://schemas.openxmlformats.org/officeDocument/2006/relationships/image" Target="../media/image89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png"/><Relationship Id="rId5" Type="http://schemas.openxmlformats.org/officeDocument/2006/relationships/hyperlink" Target="http://journals.aps.org/prl/abstract/10.1103/PhysRevLett.112.082301" TargetMode="External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90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99.emf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127.png"/><Relationship Id="rId5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09.emf"/><Relationship Id="rId5" Type="http://schemas.openxmlformats.org/officeDocument/2006/relationships/hyperlink" Target="https://www.sciencedirect.com/science/article/pii/S0370269318309948" TargetMode="External"/><Relationship Id="rId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75.emf"/><Relationship Id="rId5" Type="http://schemas.openxmlformats.org/officeDocument/2006/relationships/image" Target="../media/image117.png"/><Relationship Id="rId6" Type="http://schemas.openxmlformats.org/officeDocument/2006/relationships/image" Target="../media/image110.png"/><Relationship Id="rId7" Type="http://schemas.openxmlformats.org/officeDocument/2006/relationships/hyperlink" Target="https://journals.aps.org/prc/abstract/10.1103/PhysRevC.94.02491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118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emf"/><Relationship Id="rId12" Type="http://schemas.openxmlformats.org/officeDocument/2006/relationships/image" Target="../media/image125.png"/><Relationship Id="rId13" Type="http://schemas.openxmlformats.org/officeDocument/2006/relationships/image" Target="../media/image107.emf"/><Relationship Id="rId1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png"/><Relationship Id="rId4" Type="http://schemas.openxmlformats.org/officeDocument/2006/relationships/image" Target="../media/image61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19.png"/><Relationship Id="rId9" Type="http://schemas.openxmlformats.org/officeDocument/2006/relationships/image" Target="../media/image13.png"/><Relationship Id="rId10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20.png"/><Relationship Id="rId7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124.png"/><Relationship Id="rId5" Type="http://schemas.openxmlformats.org/officeDocument/2006/relationships/image" Target="../media/image321.png"/><Relationship Id="rId6" Type="http://schemas.openxmlformats.org/officeDocument/2006/relationships/image" Target="../media/image31.png"/><Relationship Id="rId7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28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3.png"/><Relationship Id="rId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31.png"/><Relationship Id="rId5" Type="http://schemas.openxmlformats.org/officeDocument/2006/relationships/image" Target="../media/image134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44.png"/><Relationship Id="rId5" Type="http://schemas.openxmlformats.org/officeDocument/2006/relationships/image" Target="../media/image147.png"/><Relationship Id="rId6" Type="http://schemas.openxmlformats.org/officeDocument/2006/relationships/image" Target="../media/image151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52.png"/><Relationship Id="rId5" Type="http://schemas.openxmlformats.org/officeDocument/2006/relationships/image" Target="../media/image182.png"/><Relationship Id="rId6" Type="http://schemas.openxmlformats.org/officeDocument/2006/relationships/image" Target="../media/image153.png"/><Relationship Id="rId7" Type="http://schemas.openxmlformats.org/officeDocument/2006/relationships/image" Target="../media/image177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4" Type="http://schemas.openxmlformats.org/officeDocument/2006/relationships/image" Target="../media/image172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4" Type="http://schemas.openxmlformats.org/officeDocument/2006/relationships/image" Target="../media/image241.png"/><Relationship Id="rId5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176.png"/><Relationship Id="rId5" Type="http://schemas.openxmlformats.org/officeDocument/2006/relationships/image" Target="../media/image181.png"/><Relationship Id="rId6" Type="http://schemas.openxmlformats.org/officeDocument/2006/relationships/hyperlink" Target="http://ac.els-cdn.com/S0370269307014542/1-s2.0-S0370269307014542-main.pdf?_tid=0c20e188-82c6-11e7-a54d-00000aacb361&amp;acdnat=1502917457_e23a2519e4d116780a7e460e4dcfe672" TargetMode="External"/><Relationship Id="rId7" Type="http://schemas.openxmlformats.org/officeDocument/2006/relationships/hyperlink" Target="https://journals.aps.org/prc/abstract/10.1103/PhysRevC.87.054901" TargetMode="External"/><Relationship Id="rId8" Type="http://schemas.openxmlformats.org/officeDocument/2006/relationships/image" Target="../media/image290.png"/><Relationship Id="rId9" Type="http://schemas.openxmlformats.org/officeDocument/2006/relationships/image" Target="../media/image1800.png"/><Relationship Id="rId10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240.png"/><Relationship Id="rId5" Type="http://schemas.openxmlformats.org/officeDocument/2006/relationships/image" Target="../media/image250.png"/><Relationship Id="rId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185.png"/><Relationship Id="rId6" Type="http://schemas.openxmlformats.org/officeDocument/2006/relationships/image" Target="../media/image380.png"/><Relationship Id="rId7" Type="http://schemas.openxmlformats.org/officeDocument/2006/relationships/image" Target="../media/image390.png"/><Relationship Id="rId8" Type="http://schemas.openxmlformats.org/officeDocument/2006/relationships/image" Target="../media/image400.png"/><Relationship Id="rId9" Type="http://schemas.openxmlformats.org/officeDocument/2006/relationships/hyperlink" Target="https://arxiv.org/abs/1803.01812" TargetMode="External"/><Relationship Id="rId10" Type="http://schemas.openxmlformats.org/officeDocument/2006/relationships/image" Target="../media/image4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186.png"/><Relationship Id="rId5" Type="http://schemas.openxmlformats.org/officeDocument/2006/relationships/image" Target="../media/image183.png"/><Relationship Id="rId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87.emf"/><Relationship Id="rId5" Type="http://schemas.openxmlformats.org/officeDocument/2006/relationships/image" Target="../media/image470.png"/><Relationship Id="rId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4" Type="http://schemas.openxmlformats.org/officeDocument/2006/relationships/image" Target="../media/image189.emf"/><Relationship Id="rId5" Type="http://schemas.openxmlformats.org/officeDocument/2006/relationships/image" Target="../media/image190.emf"/><Relationship Id="rId6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4" Type="http://schemas.openxmlformats.org/officeDocument/2006/relationships/image" Target="../media/image19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4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4" Type="http://schemas.openxmlformats.org/officeDocument/2006/relationships/image" Target="../media/image197.emf"/><Relationship Id="rId5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4" Type="http://schemas.openxmlformats.org/officeDocument/2006/relationships/image" Target="../media/image199.emf"/><Relationship Id="rId5" Type="http://schemas.openxmlformats.org/officeDocument/2006/relationships/image" Target="../media/image20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5145"/>
            <a:ext cx="2665975" cy="1402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5" y="702528"/>
            <a:ext cx="8989544" cy="2040672"/>
          </a:xfrm>
          <a:solidFill>
            <a:srgbClr val="2179AD"/>
          </a:solidFill>
          <a:ln w="25400"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Evidences for collectivity</a:t>
            </a:r>
            <a:b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 small systems </a:t>
            </a:r>
            <a:endParaRPr lang="en-US" sz="3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06" y="3165289"/>
            <a:ext cx="8821181" cy="3453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Mingliang Zhou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Stony Brook University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Advisor: Prof.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Jiangyong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2179AD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Physics Ph.D. Defense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March </a:t>
            </a:r>
            <a:r>
              <a:rPr lang="en-US" sz="2400" dirty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sz="2400" baseline="300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063" y="5775009"/>
            <a:ext cx="2665974" cy="9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longitudinal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10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shape reflects asymmetry in the number of forward-backward sources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  <a:blipFill rotWithShape="0">
                <a:blip r:embed="rId3"/>
                <a:stretch>
                  <a:fillRect l="-617" t="-73276" b="-5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003379" y="1328849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15693" y="1587520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5400000">
            <a:off x="3599445" y="371096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340285" y="2161829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3938" y="2161903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sup>
                      </m:sSup>
                      <m:d>
                        <m:dPr>
                          <m:begChr m:val="{"/>
                          <m:endChr m:val=""/>
                          <m:ctrlPr>
                            <a:rPr lang="mr-IN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participants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partons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string</m:t>
                              </m:r>
                              <m: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tubes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3" y="4090058"/>
            <a:ext cx="2829852" cy="26720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7577" y="6017875"/>
            <a:ext cx="281729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asymmetry in </a:t>
            </a:r>
            <a:r>
              <a:rPr lang="en-US" i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+Pb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781953" y="4324317"/>
            <a:ext cx="5232317" cy="541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Event-by-event multiplicity fluctuation?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201895" y="5040018"/>
            <a:ext cx="0" cy="1062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201895" y="6102201"/>
            <a:ext cx="26054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01895" y="5538529"/>
            <a:ext cx="246762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52207" y="5215382"/>
            <a:ext cx="2317315" cy="68640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364734" y="5170276"/>
            <a:ext cx="2317315" cy="68640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90274" y="4924753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Event 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90274" y="5776896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Event 2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376490" y="5246333"/>
                <a:ext cx="71295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490" y="5246333"/>
                <a:ext cx="712951" cy="58439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889741" y="5951888"/>
                <a:ext cx="181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741" y="5951888"/>
                <a:ext cx="18146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0000" r="-266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3" grpId="0"/>
      <p:bldP spid="14" grpId="0"/>
      <p:bldP spid="17" grpId="0" animBg="1"/>
      <p:bldP spid="18" grpId="0"/>
      <p:bldP spid="24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New observable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95" y="649637"/>
            <a:ext cx="5681747" cy="26768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1408" y="649637"/>
            <a:ext cx="8821181" cy="410155"/>
          </a:xfrm>
        </p:spPr>
        <p:txBody>
          <a:bodyPr/>
          <a:lstStyle/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Single particle observable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1406" y="1059792"/>
                <a:ext cx="3139435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1059792"/>
                <a:ext cx="3139435" cy="741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61408" y="2092238"/>
            <a:ext cx="3211987" cy="74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Dominated by statistical fluctuations!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1408" y="3780986"/>
            <a:ext cx="8821181" cy="41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 particles observable </a:t>
            </a:r>
            <a:r>
              <a:rPr lang="en-US" sz="2000" dirty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(correlation function</a:t>
            </a: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61408" y="5240916"/>
            <a:ext cx="8821181" cy="118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Advantage of correlation function</a:t>
            </a:r>
          </a:p>
          <a:p>
            <a:pPr lvl="1"/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Disentangles dynamical fluctuation from statistical fluctuation.</a:t>
            </a:r>
          </a:p>
          <a:p>
            <a:pPr lvl="1"/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Detector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effects automatically removed; 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36973" y="4275265"/>
            <a:ext cx="3880021" cy="75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Two-particle correlation is related to single-particle distribution.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Physics signal and background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4981" y="5238410"/>
            <a:ext cx="2818636" cy="370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correlation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1" y="1439665"/>
            <a:ext cx="4459546" cy="362338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327759" y="3895596"/>
            <a:ext cx="2455101" cy="1342814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27759" y="3459273"/>
            <a:ext cx="613636" cy="1779137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70965" y="1728593"/>
            <a:ext cx="1513562" cy="448956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580222" y="1728593"/>
            <a:ext cx="2004305" cy="1860725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686818" y="1521362"/>
            <a:ext cx="4457182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correlation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reflects correlation in the different sources: jet fragmentation, resonance decay…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86818" y="2669127"/>
            <a:ext cx="4457182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SRC has a strong charge dependence, a data-driven way was developed to remove the SRC (backup).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686818" y="3816892"/>
                <a:ext cx="4457182" cy="10146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alternative way is through multi-particle correlation (cumulant) in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Phys. Rev. C 93, 024903 (2016)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818" y="3816892"/>
                <a:ext cx="4457182" cy="1014608"/>
              </a:xfrm>
              <a:prstGeom prst="rect">
                <a:avLst/>
              </a:prstGeom>
              <a:blipFill rotWithShape="0">
                <a:blip r:embed="rId5"/>
                <a:stretch>
                  <a:fillRect l="-1231" t="-5988" b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/>
          <p:cNvSpPr txBox="1">
            <a:spLocks/>
          </p:cNvSpPr>
          <p:nvPr/>
        </p:nvSpPr>
        <p:spPr>
          <a:xfrm>
            <a:off x="427511" y="5937661"/>
            <a:ext cx="8288977" cy="54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quantify </a:t>
            </a:r>
            <a:r>
              <a:rPr lang="en-US" sz="2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forward-backward fluctuation?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1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1" y="527540"/>
            <a:ext cx="4868902" cy="4492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978" y="872994"/>
            <a:ext cx="2137719" cy="185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1408" y="3559034"/>
            <a:ext cx="4830722" cy="280036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The linear shape quantifies the FB multiplicity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HIJING shows strong correlation between final multiplicity asymmetry and initial participant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 will be shown later, this component dominates the shape fluctuation.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448" r="-74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76" y="4986833"/>
            <a:ext cx="3049032" cy="1633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1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it is important to remove SRC?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3463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coefficients observed;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have charge dependent;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hard to interpret: due to SRC!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7" y="916696"/>
            <a:ext cx="8041710" cy="4223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1909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2637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10135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Simpler picture after SRC removal!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dominated by linear fluctuation;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is charge independent.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6002" y="1185107"/>
            <a:ext cx="1144047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</a:t>
            </a:r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8528" y="2235780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8528" y="1710443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2290" y="1185107"/>
            <a:ext cx="1240077" cy="1482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90389" y="2761117"/>
            <a:ext cx="2868461" cy="1497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50691" y="1933074"/>
            <a:ext cx="1168054" cy="1173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92662" y="3722262"/>
            <a:ext cx="2887250" cy="586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0" y="555870"/>
            <a:ext cx="4409954" cy="4684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813" y="4393197"/>
            <a:ext cx="4046187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increases towards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is stronger in small systems;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352"/>
            <a:ext cx="9144000" cy="35809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922729" y="4393197"/>
            <a:ext cx="4209025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 fluctuation is larger in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system size!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3261" y="551320"/>
            <a:ext cx="845510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6061" y="551320"/>
            <a:ext cx="1154482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7511" y="5512759"/>
            <a:ext cx="8288977" cy="97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will these new results help?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1295" y="555870"/>
            <a:ext cx="4444678" cy="4650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Model and data comparison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531429"/>
            <a:ext cx="7200900" cy="281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8" y="3603665"/>
            <a:ext cx="4377027" cy="3190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00" y="3433954"/>
            <a:ext cx="3932538" cy="32077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5290300" y="5074332"/>
            <a:ext cx="580491" cy="7547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73706" y="5848593"/>
            <a:ext cx="13970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SansSerif" panose="00000400000000000000" pitchFamily="2" charset="2"/>
              </a:rPr>
              <a:t>With length fluctuation</a:t>
            </a:r>
            <a:endParaRPr lang="en-US" sz="1600" dirty="0">
              <a:latin typeface="SansSerif" panose="00000400000000000000" pitchFamily="2" charset="2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82767" y="5829056"/>
            <a:ext cx="889683" cy="59400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59920" y="6547587"/>
            <a:ext cx="2584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SansSerif" panose="00000400000000000000" pitchFamily="2" charset="2"/>
              </a:rPr>
              <a:t>Without length fluctuation</a:t>
            </a:r>
            <a:endParaRPr lang="en-US" sz="1600" dirty="0">
              <a:latin typeface="SansSerif" panose="00000400000000000000" pitchFamily="2" charset="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53" y="3871571"/>
            <a:ext cx="1499582" cy="746133"/>
          </a:xfrm>
          <a:prstGeom prst="rect">
            <a:avLst/>
          </a:prstGeom>
        </p:spPr>
      </p:pic>
      <p:sp>
        <p:nvSpPr>
          <p:cNvPr id="19" name="Striped Right Arrow 18"/>
          <p:cNvSpPr/>
          <p:nvPr/>
        </p:nvSpPr>
        <p:spPr>
          <a:xfrm rot="5400000">
            <a:off x="2175816" y="5324012"/>
            <a:ext cx="973776" cy="630320"/>
          </a:xfrm>
          <a:prstGeom prst="stripedRightArrow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657127" y="6002949"/>
            <a:ext cx="13970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mtClean="0">
                <a:latin typeface="SansSerif" panose="00000400000000000000" pitchFamily="2" charset="2"/>
              </a:rPr>
              <a:t>Hydro effect</a:t>
            </a:r>
            <a:endParaRPr lang="en-US" sz="1600" dirty="0">
              <a:latin typeface="SansSerif" panose="00000400000000000000" pitchFamily="2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663" y="3325319"/>
            <a:ext cx="338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Phys. Lett. B 752 (2016) 317-321</a:t>
            </a:r>
            <a:endParaRPr lang="en-US" dirty="0"/>
          </a:p>
        </p:txBody>
      </p:sp>
      <p:sp>
        <p:nvSpPr>
          <p:cNvPr id="22" name="TextBox 21">
            <a:hlinkClick r:id="rId8"/>
          </p:cNvPr>
          <p:cNvSpPr txBox="1"/>
          <p:nvPr/>
        </p:nvSpPr>
        <p:spPr>
          <a:xfrm>
            <a:off x="5992071" y="3610874"/>
            <a:ext cx="305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8"/>
              </a:rPr>
              <a:t>Phys. Rev. C 93, 064910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 animBg="1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azimuthal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805830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2937352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flipV="1">
            <a:off x="2937351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529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29681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flipV="1">
            <a:off x="429681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475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5627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flipV="1">
            <a:off x="565627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7375" y="3575012"/>
            <a:ext cx="9131756" cy="47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 correlation in A+A: collective hydrodynamic expansion of nuclear matter;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26" y="4094097"/>
            <a:ext cx="2178437" cy="2174173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43210" y="6349705"/>
            <a:ext cx="3338759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4092035"/>
            <a:ext cx="2892323" cy="215104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5046382" y="6349705"/>
            <a:ext cx="3273594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6163577" y="2915493"/>
                <a:ext cx="3015554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∝</m:t>
                      </m:r>
                      <m:r>
                        <a:rPr lang="en-US" i="1">
                          <a:latin typeface="Cambria Math" charset="0"/>
                        </a:rPr>
                        <m:t>1+2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577" y="2915493"/>
                <a:ext cx="3015554" cy="764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2979105" y="4768696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5" y="4768696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 t="-568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2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/>
      <p:bldP spid="25" grpId="0"/>
      <p:bldP spid="27" grpId="0"/>
      <p:bldP spid="28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50" y="977887"/>
            <a:ext cx="4525773" cy="4152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2-particle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83624" y="5611127"/>
            <a:ext cx="5748845" cy="96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Dijet behaves like long-range collectivity;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Different methods used to remove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4" y="1145579"/>
            <a:ext cx="4577839" cy="38171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885" y="4245361"/>
            <a:ext cx="1406327" cy="70788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non-flow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1255" y="4962709"/>
            <a:ext cx="2593585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collectivity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09556" y="3250071"/>
            <a:ext cx="1045329" cy="13492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17329" y="3182304"/>
            <a:ext cx="1859236" cy="13375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8752" y="3750525"/>
            <a:ext cx="1045329" cy="1349233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254840" y="4015122"/>
            <a:ext cx="589713" cy="114764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55809" y="973420"/>
            <a:ext cx="1959150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Back-to-back jet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40" y="468812"/>
            <a:ext cx="1000969" cy="114891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6965576" y="1500855"/>
            <a:ext cx="1269808" cy="980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8722" y="2011153"/>
            <a:ext cx="951101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Pb+Pb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8737" y="2011153"/>
            <a:ext cx="441076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endParaRPr lang="en-US" sz="20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3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14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ATLAS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v.s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. CMS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045596" y="5955822"/>
                <a:ext cx="508010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Does collectivity turn off at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596" y="5955822"/>
                <a:ext cx="5080104" cy="475875"/>
              </a:xfrm>
              <a:prstGeom prst="rect">
                <a:avLst/>
              </a:prstGeom>
              <a:blipFill rotWithShape="0">
                <a:blip r:embed="rId3"/>
                <a:stretch>
                  <a:fillRect l="-1921" t="-17949" r="-12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2" y="887371"/>
            <a:ext cx="8703640" cy="4844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709971" y="3711670"/>
                <a:ext cx="2819311" cy="982028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ssumption</m:t>
                    </m:r>
                  </m:oMath>
                </a14:m>
                <a:r>
                  <a:rPr lang="en-US" sz="2000" b="0" i="0" dirty="0" smtClean="0">
                    <a:solidFill>
                      <a:schemeClr val="accent3">
                        <a:lumMod val="50000"/>
                      </a:schemeClr>
                    </a:solidFill>
                    <a:latin typeface="Cambria Math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sz="800" b="0" i="0" dirty="0" smtClean="0">
                  <a:solidFill>
                    <a:srgbClr val="C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high</m:t>
                          </m:r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multi</m:t>
                          </m:r>
                        </m:sup>
                      </m:sSubSup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low</m:t>
                          </m:r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multi</m:t>
                          </m:r>
                        </m:sup>
                      </m:sSubSup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71" y="3711670"/>
                <a:ext cx="2819311" cy="982028"/>
              </a:xfrm>
              <a:prstGeom prst="rect">
                <a:avLst/>
              </a:prstGeom>
              <a:blipFill rotWithShape="0">
                <a:blip r:embed="rId5"/>
                <a:stretch>
                  <a:fillRect l="-1709" t="-5389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574499" y="3698223"/>
                <a:ext cx="1830113" cy="1008922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ssumption</m:t>
                    </m:r>
                  </m:oMath>
                </a14:m>
                <a:r>
                  <a:rPr lang="en-US" sz="2000" b="0" i="0" dirty="0" smtClean="0">
                    <a:solidFill>
                      <a:schemeClr val="accent3">
                        <a:lumMod val="50000"/>
                      </a:schemeClr>
                    </a:solidFill>
                    <a:latin typeface="Cambria Math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sz="800" b="0" i="0" dirty="0" smtClean="0">
                  <a:solidFill>
                    <a:srgbClr val="C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low</m:t>
                          </m:r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multi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≈0</m:t>
                      </m:r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499" y="3698223"/>
                <a:ext cx="1830113" cy="1008922"/>
              </a:xfrm>
              <a:prstGeom prst="rect">
                <a:avLst/>
              </a:prstGeom>
              <a:blipFill rotWithShape="0">
                <a:blip r:embed="rId6"/>
                <a:stretch>
                  <a:fillRect l="-2280" t="-5263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87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Heavy ion collision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745"/>
            <a:ext cx="9144000" cy="6279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75114" y="3243943"/>
            <a:ext cx="2198915" cy="18070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26630" y="1132114"/>
            <a:ext cx="1458685" cy="550817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48743" y="5127970"/>
            <a:ext cx="925286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Goal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2396" y="6178621"/>
            <a:ext cx="1251857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Observe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7959" y="2361995"/>
            <a:ext cx="5870713" cy="3816626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6" y="2448697"/>
            <a:ext cx="4723879" cy="240825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48036" y="2742063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60350" y="3000734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/>
          <p:cNvSpPr/>
          <p:nvPr/>
        </p:nvSpPr>
        <p:spPr>
          <a:xfrm rot="5400000">
            <a:off x="2244102" y="1784310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03571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13938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22217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1553739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flipV="1">
            <a:off x="1553738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8168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291320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flipV="1">
            <a:off x="291320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4114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427266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flipV="1">
            <a:off x="427266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94505" y="4870066"/>
            <a:ext cx="5291900" cy="130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Full picture of fireball evolution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azimuthal correlation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48389" y="5275117"/>
            <a:ext cx="1508760" cy="777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Hydro prediction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20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hydro,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should go down toward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Methods free of assumptions?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  <a:blipFill rotWithShape="0">
                <a:blip r:embed="rId3"/>
                <a:stretch>
                  <a:fillRect l="-1408" t="-9333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0" y="458491"/>
            <a:ext cx="8646901" cy="53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Cumulant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21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Multi-particle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𝑐𝑜𝑟𝑟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𝑖𝑛</m:t>
                            </m:r>
                            <m:d>
                              <m:dPr>
                                <m:ctrlPr>
                                  <a:rPr lang="mr-I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  <a:blipFill rotWithShape="0">
                <a:blip r:embed="rId3"/>
                <a:stretch>
                  <a:fillRect l="-876" t="-11236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Multi-particle cumulant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𝑐𝑜𝑟𝑟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−2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𝑐𝑜𝑟𝑟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  <a:blipFill rotWithShape="0">
                <a:blip r:embed="rId4"/>
                <a:stretch>
                  <a:fillRect l="-876" t="-15730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013861" y="1009404"/>
            <a:ext cx="1508165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80166" y="1009404"/>
            <a:ext cx="285008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55077" y="1054372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Genuine 4-particle correlation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5174" y="1173473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2-particle non-flow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84" y="2337462"/>
            <a:ext cx="3852935" cy="4431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Flow fluctuates from event to event;</a:t>
                </a: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Cumulant probes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Features of cumulant method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Suppress non-flow (&lt; 4 particles);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𝐺𝑎𝑢𝑠𝑠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sup>
                    </m:sSubSup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  <a:blipFill rotWithShape="0">
                <a:blip r:embed="rId6"/>
                <a:stretch>
                  <a:fillRect l="-876" t="-3279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7012379" y="3194467"/>
            <a:ext cx="5938" cy="3087580"/>
          </a:xfrm>
          <a:prstGeom prst="straightConnector1">
            <a:avLst/>
          </a:prstGeom>
          <a:ln w="6350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5854536" y="4239624"/>
            <a:ext cx="2157357" cy="0"/>
          </a:xfrm>
          <a:prstGeom prst="straightConnector1">
            <a:avLst/>
          </a:prstGeom>
          <a:ln w="63500">
            <a:solidFill>
              <a:srgbClr val="0033CC">
                <a:alpha val="7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/>
          <p:cNvSpPr txBox="1">
            <a:spLocks/>
          </p:cNvSpPr>
          <p:nvPr/>
        </p:nvSpPr>
        <p:spPr>
          <a:xfrm>
            <a:off x="51454" y="5558904"/>
            <a:ext cx="4969823" cy="114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Cumulant proved successful in large systems, how about small systems?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76119" y="6471564"/>
            <a:ext cx="21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9"/>
              </a:rPr>
              <a:t>JHEP11 (2013) 183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 animBg="1"/>
      <p:bldP spid="26" grpId="0" animBg="1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54" y="5798942"/>
            <a:ext cx="9041092" cy="47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, or not 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48830"/>
            <a:ext cx="7315200" cy="49542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027988" y="4259481"/>
            <a:ext cx="3345085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27987" y="3728975"/>
            <a:ext cx="3345085" cy="0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0962" y="3232890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ATLAS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60962" y="4325893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2470" y="582866"/>
            <a:ext cx="35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Eur. Phys. J. C 77 (2017) 428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  <a:blipFill rotWithShape="0">
                <a:blip r:embed="rId5"/>
                <a:stretch>
                  <a:fillRect r="-7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4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Other puzzles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0363" y="4953960"/>
            <a:ext cx="3756617" cy="1052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 hint of collectivity at lower energy?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" y="636609"/>
            <a:ext cx="4285526" cy="4285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48" y="541997"/>
            <a:ext cx="4224761" cy="4404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flow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0 ?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  <a:blipFill rotWithShape="0">
                <a:blip r:embed="rId5"/>
                <a:stretch>
                  <a:fillRect l="-2107" t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07535" y="144683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39337" y="983848"/>
            <a:ext cx="1664976" cy="615386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24697" y="477331"/>
            <a:ext cx="289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6"/>
              </a:rPr>
              <a:t>Phys. Lett. B 765 (2017) 193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060" y="6109716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Puzzles needs to be solved before testing models with data.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42517" y="316602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0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  <p:bldP spid="11" grpId="0" animBg="1"/>
      <p:bldP spid="10" grpId="0"/>
      <p:bldP spid="13" grpId="0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Signal or background?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4139" y="5206273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Signal: collectivity</a:t>
            </a:r>
          </a:p>
        </p:txBody>
      </p:sp>
      <p:sp>
        <p:nvSpPr>
          <p:cNvPr id="5" name="Oval 4"/>
          <p:cNvSpPr/>
          <p:nvPr/>
        </p:nvSpPr>
        <p:spPr>
          <a:xfrm rot="17100000">
            <a:off x="-159010" y="1835072"/>
            <a:ext cx="4203047" cy="213102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7100000">
            <a:off x="1385249" y="1846676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100000">
            <a:off x="1115689" y="2636693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7100000">
            <a:off x="1551216" y="2344255"/>
            <a:ext cx="796367" cy="117980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35" y="849649"/>
            <a:ext cx="4892626" cy="397585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17361058">
            <a:off x="4437465" y="1751905"/>
            <a:ext cx="4282568" cy="217133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70620" y="3767903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66207" y="774400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096493" y="5207654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Background: dijets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1454" y="5965507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Maybe background is the one to blame?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4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background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4305782" y="2639027"/>
            <a:ext cx="0" cy="82180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3798200" y="2811990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Traditional cumulant cannot remove non-flow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  <a:blipFill rotWithShape="0">
                <a:blip r:embed="rId6"/>
                <a:stretch>
                  <a:fillRect t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  <a:blipFill rotWithShape="0">
                <a:blip r:embed="rId7"/>
                <a:stretch>
                  <a:fillRect r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21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Traditional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241" y="5693629"/>
            <a:ext cx="7969802" cy="99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High probability all four particles come from background;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Solution: higher-order cumulant (statistical significance), or</a:t>
            </a:r>
            <a:r>
              <a:rPr lang="mr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858" y="299833"/>
            <a:ext cx="1077571" cy="172706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517" y="1018571"/>
            <a:ext cx="118061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337596" y="965374"/>
            <a:ext cx="118061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79"/>
            <a:ext cx="141340" cy="2060171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triped Right Arrow 19"/>
          <p:cNvSpPr/>
          <p:nvPr/>
        </p:nvSpPr>
        <p:spPr>
          <a:xfrm rot="5400000">
            <a:off x="119496" y="2418430"/>
            <a:ext cx="1904396" cy="848712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56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3" grpId="0"/>
      <p:bldP spid="15" grpId="0"/>
      <p:bldP spid="20" grpId="0" animBg="1"/>
      <p:bldP spid="3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Subevent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80"/>
            <a:ext cx="2031872" cy="261785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PYTHIA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63448" y="5817914"/>
            <a:ext cx="7359072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Subevent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method can suppress non-flow in PYTHIA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1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triped Right Arrow 7"/>
          <p:cNvSpPr/>
          <p:nvPr/>
        </p:nvSpPr>
        <p:spPr>
          <a:xfrm rot="5400000">
            <a:off x="4503403" y="2345065"/>
            <a:ext cx="679162" cy="1452282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1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46" y="654940"/>
            <a:ext cx="8831484" cy="55138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148314" y="5451674"/>
            <a:ext cx="0" cy="11921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48314" y="5798916"/>
            <a:ext cx="706056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42258" y="5798916"/>
            <a:ext cx="706056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0888" y="5938209"/>
            <a:ext cx="193221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Small</a:t>
            </a:r>
          </a:p>
          <a:p>
            <a:r>
              <a:rPr lang="en-US" sz="24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2893" y="5938208"/>
            <a:ext cx="1642848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</a:p>
          <a:p>
            <a:pPr algn="r"/>
            <a:r>
              <a:rPr lang="en-US" sz="24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3766" y="1039046"/>
            <a:ext cx="1944548" cy="43982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16688" y="419827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19827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3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What is collectivity?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454" y="557839"/>
            <a:ext cx="9041092" cy="178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Collectivity: condition of an entity having properties its parts do not have, due to interactions among the parts.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1385047"/>
            <a:ext cx="7100047" cy="5325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764" y="5583411"/>
            <a:ext cx="4239083" cy="10156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not from a common source: jet, resonance decay</a:t>
            </a:r>
            <a:r>
              <a:rPr lang="mr-I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0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named </a:t>
            </a:r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non-flow/short-range correlation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49071" y="2850776"/>
            <a:ext cx="1075766" cy="2554942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770095" y="5185558"/>
            <a:ext cx="1586752" cy="22016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48457" y="4593411"/>
            <a:ext cx="698555" cy="1108142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26226" y="5854930"/>
            <a:ext cx="4200009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from a common source: named </a:t>
            </a:r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(long-range) collectivity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69009" y="3512161"/>
            <a:ext cx="2356655" cy="1178384"/>
          </a:xfrm>
          <a:prstGeom prst="ellipse">
            <a:avLst/>
          </a:pr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656698" y="3276448"/>
            <a:ext cx="5830601" cy="83942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762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do not care rare events or rare particles;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care how the system behaves as a whole.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5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" y="658368"/>
            <a:ext cx="8833104" cy="5514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observed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  <a:blipFill rotWithShape="0">
                <a:blip r:embed="rId6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752618" y="2860208"/>
            <a:ext cx="2511706" cy="438578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49123" y="3465479"/>
            <a:ext cx="2607988" cy="1729423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24614" y="3054417"/>
            <a:ext cx="1080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Hydro?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7" y="3151888"/>
            <a:ext cx="4919331" cy="3331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residual non-flow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31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nonflow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flow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𝑒𝑣𝑡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on-flow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multiplicity fluc.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𝒆𝒗𝒕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𝑺𝒆𝒍</m:t>
                        </m:r>
                      </m:sup>
                    </m:sSubSup>
                  </m:oMath>
                </a14:m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blipFill rotWithShape="0">
                <a:blip r:embed="rId5"/>
                <a:stretch>
                  <a:fillRect t="-82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747130" y="1545487"/>
            <a:ext cx="4170557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Non-flow changes greatly </a:t>
            </a:r>
            <a:r>
              <a:rPr lang="en-US" sz="2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5955" y="1545487"/>
            <a:ext cx="3304479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changes little </a:t>
            </a:r>
            <a:r>
              <a:rPr lang="en-US" sz="24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014440" y="1033905"/>
            <a:ext cx="345687" cy="51158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14463" y="1031325"/>
            <a:ext cx="607917" cy="514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0.3&lt;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&lt;3.0</m:t>
                    </m:r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  <a:blipFill rotWithShape="0">
                <a:blip r:embed="rId6"/>
                <a:stretch>
                  <a:fillRect t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&gt;0.4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  <a:blipFill rotWithShape="0">
                <a:blip r:embed="rId7"/>
                <a:stretch>
                  <a:fillRect t="-9211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4337824" y="5085106"/>
            <a:ext cx="606565" cy="514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438185" y="4549698"/>
            <a:ext cx="506204" cy="44402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very different non-flow fluctuation.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blipFill rotWithShape="0">
                <a:blip r:embed="rId8"/>
                <a:stretch>
                  <a:fillRect l="-1299" t="-63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fluctuation might mimic the flow signal (negative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)!</a:t>
                </a:r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blipFill rotWithShape="0">
                <a:blip r:embed="rId9"/>
                <a:stretch>
                  <a:fillRect l="-1299" t="-78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3772447" y="489849"/>
            <a:ext cx="257397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85557" y="473357"/>
            <a:ext cx="540148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3" grpId="0"/>
      <p:bldP spid="14" grpId="0"/>
      <p:bldP spid="17" grpId="0"/>
      <p:bldP spid="18" grpId="0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" y="514163"/>
            <a:ext cx="5486400" cy="34253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20" y="2813287"/>
            <a:ext cx="5486400" cy="3425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Puzzle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𝒔𝒆𝒍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5"/>
                <a:stretch>
                  <a:fillRect t="-8219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32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 smtClean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or</m:t>
                    </m:r>
                    <m: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𝑠𝑒𝑙</m:t>
                        </m:r>
                      </m:sup>
                    </m:sSubSup>
                  </m:oMath>
                </a14:m>
                <a:endPara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  <a:blipFill rotWithShape="0">
                <a:blip r:embed="rId6"/>
                <a:stretch>
                  <a:fillRect l="-2120" t="-69444" b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  <a:blipFill rotWithShape="0">
                <a:blip r:embed="rId7"/>
                <a:stretch>
                  <a:fillRect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43284" y="2296571"/>
                <a:ext cx="1058452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84" y="2296571"/>
                <a:ext cx="1058452" cy="338554"/>
              </a:xfrm>
              <a:prstGeom prst="rect">
                <a:avLst/>
              </a:prstGeom>
              <a:blipFill rotWithShape="0">
                <a:blip r:embed="rId8"/>
                <a:stretch>
                  <a:fillRect t="-5455" b="-23636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2123201" y="2012795"/>
            <a:ext cx="0" cy="7474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00537" y="2022601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0536" y="2758859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33631" y="4248856"/>
            <a:ext cx="0" cy="121850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495668" y="424885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95668" y="546508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wn Arrow 21"/>
          <p:cNvSpPr/>
          <p:nvPr/>
        </p:nvSpPr>
        <p:spPr>
          <a:xfrm>
            <a:off x="6558922" y="1176813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586990" y="1936177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non-flow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dependence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  <a:blipFill rotWithShape="0">
                <a:blip r:embed="rId9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1438098" y="4250694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466166" y="5010058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462309" y="1119787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900" y="1707905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860" y="2406688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27366" y="1923347"/>
            <a:ext cx="229237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on-flow fluctuation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30743" y="799917"/>
            <a:ext cx="1363063" cy="1110484"/>
          </a:xfrm>
          <a:prstGeom prst="rect">
            <a:avLst/>
          </a:prstGeom>
          <a:noFill/>
          <a:ln w="38100">
            <a:solidFill>
              <a:srgbClr val="0432FF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426408" y="3046065"/>
            <a:ext cx="914964" cy="2731629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771415" y="6132658"/>
            <a:ext cx="6016398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Data-driven method to test residual non-flow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45863" y="2352324"/>
            <a:ext cx="3314562" cy="2286157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91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4" grpId="0"/>
      <p:bldP spid="25" grpId="0" animBg="1"/>
      <p:bldP spid="26" grpId="0" animBg="1"/>
      <p:bldP spid="27" grpId="0"/>
      <p:bldP spid="28" grpId="0"/>
      <p:bldP spid="29" grpId="0"/>
      <p:bldP spid="30" grpId="0" animBg="1"/>
      <p:bldP spid="31" grpId="0" animBg="1"/>
      <p:bldP spid="35" grpId="0" animBg="1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2: energy dependence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33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energy dependence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has larger flow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  <a:blipFill rotWithShape="0">
                <a:blip r:embed="rId3"/>
                <a:stretch>
                  <a:fillRect l="-1766" t="-9524" b="-10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455"/>
            <a:ext cx="9144000" cy="427365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3" idx="3"/>
          </p:cNvCxnSpPr>
          <p:nvPr/>
        </p:nvCxnSpPr>
        <p:spPr>
          <a:xfrm flipV="1">
            <a:off x="8102278" y="2800281"/>
            <a:ext cx="1041722" cy="1320306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872942" y="788407"/>
            <a:ext cx="4271058" cy="427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3: flow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54" y="802190"/>
            <a:ext cx="9144000" cy="4323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template fit</a:t>
                </a:r>
                <a:endParaRPr 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blipFill rotWithShape="0">
                <a:blip r:embed="rId4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3 subevent</a:t>
                </a:r>
                <a:endParaRPr lang="en-US" sz="16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455" b="-23636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peripheral sub.</a:t>
                </a: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template fit)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flow fluctuation;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(peripheral sub.)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underestimation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Subevent cumulant is free of assumptions.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  <a:blipFill rotWithShape="0">
                <a:blip r:embed="rId7"/>
                <a:stretch>
                  <a:fillRect l="-959" t="-6306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2" y="2549340"/>
            <a:ext cx="4623894" cy="3465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Number of sources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98275"/>
            <a:ext cx="4572000" cy="3568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sz="20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EbyE flow fluctuations associated with fluctuating initial conditions. 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Phys. Rev. Lett. </a:t>
                </a:r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112, 082301 (2014)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luctuation can be quantified to the number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initial stage:</a:t>
                </a:r>
              </a:p>
              <a:p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                    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3+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  <a:blipFill rotWithShape="0">
                <a:blip r:embed="rId6"/>
                <a:stretch>
                  <a:fillRect l="-61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goes up to 20 at high multiplicity;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approximately consistent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comparable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  <a:blipFill rotWithShape="0">
                <a:blip r:embed="rId7"/>
                <a:stretch>
                  <a:fillRect l="-617" t="-6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?</a:t>
                </a:r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2500" r="-1714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002139" y="4382430"/>
            <a:ext cx="1795346" cy="0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3654" y="5076931"/>
            <a:ext cx="163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azimuthal</a:t>
            </a:r>
            <a:endParaRPr lang="en-US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00887" y="5076931"/>
            <a:ext cx="163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longitudinal</a:t>
            </a:r>
            <a:endParaRPr lang="en-US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4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Nucleon substructure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460717"/>
            <a:ext cx="8471647" cy="4835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14" y="871992"/>
            <a:ext cx="486323" cy="55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0" y="444843"/>
            <a:ext cx="1402229" cy="1407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0025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4737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5018" y="3113590"/>
            <a:ext cx="5798916" cy="140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0177" y="2258263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00177" y="2547102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98176" y="986801"/>
            <a:ext cx="396249" cy="396249"/>
          </a:xfrm>
          <a:prstGeom prst="ellipse">
            <a:avLst/>
          </a:prstGeom>
          <a:gradFill flip="none" rotWithShape="1">
            <a:gsLst>
              <a:gs pos="0">
                <a:srgbClr val="2179AD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92" y="1004125"/>
            <a:ext cx="3279899" cy="3279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</a:t>
                </a:r>
                <a:r>
                  <a:rPr lang="en-US" sz="48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en-US" sz="48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blipFill rotWithShape="0">
                <a:blip r:embed="rId4"/>
                <a:stretch>
                  <a:fillRect t="-439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Third harmonic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consistent with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Fluctuation kills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More statistics needed.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  <a:blipFill rotWithShape="0">
                <a:blip r:embed="rId4"/>
                <a:stretch>
                  <a:fillRect l="-2057" t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55"/>
            <a:ext cx="9144000" cy="4273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5" y="2295758"/>
            <a:ext cx="3787116" cy="26623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05776" y="3126286"/>
            <a:ext cx="741324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31" y="4894517"/>
            <a:ext cx="1872442" cy="16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82" y="572165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projected in Run 3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34586" y="5131750"/>
            <a:ext cx="5619510" cy="91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Opportunity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luminosity increase in Run 3;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trigger, pileup, tracking...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9" y="572166"/>
            <a:ext cx="4572000" cy="4297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82096" y="1957383"/>
            <a:ext cx="1111170" cy="531174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small systems?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" y="943473"/>
            <a:ext cx="4714021" cy="384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27" y="761675"/>
            <a:ext cx="4026567" cy="402656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235" y="4883244"/>
            <a:ext cx="4827319" cy="995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Success of models in large systems;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Parameters not well constrained.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094514" y="4883244"/>
            <a:ext cx="4627359" cy="995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Not so good in small systems;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QGP in small systems?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63145" y="5973287"/>
            <a:ext cx="8655224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 proton fluctuation can better distinguish different models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8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97327" y="5559843"/>
            <a:ext cx="6349346" cy="133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Same sign, different magnitudes across systems;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 on models.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706"/>
            <a:ext cx="9144000" cy="42305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1473" y="1087112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Phys. Lett. B 789 (2019) 444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𝑛𝑠𝑐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18544511">
            <a:off x="466692" y="168169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4849350">
            <a:off x="4868051" y="214192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48250" y="956607"/>
            <a:ext cx="1045029" cy="3864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2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Last puzzle: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0" y="476964"/>
            <a:ext cx="5957317" cy="37193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2524" y="740148"/>
            <a:ext cx="1022958" cy="2963751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5482" y="3069456"/>
            <a:ext cx="3541853" cy="391372"/>
          </a:xfrm>
          <a:prstGeom prst="rect">
            <a:avLst/>
          </a:prstGeom>
          <a:noFill/>
          <a:ln w="3810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Similar observation in model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 “geometry”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not a good indicator for centrality?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  <a:blipFill rotWithShape="0">
                <a:blip r:embed="rId5"/>
                <a:stretch>
                  <a:fillRect l="-1944" t="-3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292" y="3258289"/>
            <a:ext cx="4370077" cy="3441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2584" y="6419507"/>
            <a:ext cx="30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Phys. Rev. C 94, 024919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2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" y="3619002"/>
            <a:ext cx="8508569" cy="3130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9565" y="-312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88"/>
            <a:ext cx="4800169" cy="306465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370996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39178" y="2401768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955413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87371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3880" y="2397619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19614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64275" y="5036023"/>
            <a:ext cx="7683689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4623454" y="635000"/>
            <a:ext cx="4520546" cy="2907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Centrality quantifies the overlap region of the collision;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 mapping replies on model and is on the average level;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Different centrality definitions gives different dependence.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37945" y="6371789"/>
            <a:ext cx="399158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88385" y="6371789"/>
            <a:ext cx="1041465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9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" y="2707796"/>
            <a:ext cx="4572000" cy="3568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30" y="2698576"/>
            <a:ext cx="4023360" cy="3521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23" y="934106"/>
            <a:ext cx="3177761" cy="16200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942942" y="1245244"/>
            <a:ext cx="278067" cy="1120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87538" y="1369156"/>
            <a:ext cx="199329" cy="8033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/>
          <p:cNvSpPr/>
          <p:nvPr/>
        </p:nvSpPr>
        <p:spPr>
          <a:xfrm rot="5400000">
            <a:off x="3943347" y="546343"/>
            <a:ext cx="1126789" cy="2439942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81822" y="1805519"/>
            <a:ext cx="344876" cy="72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01937" y="1766313"/>
            <a:ext cx="369105" cy="1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71180" y="475429"/>
            <a:ext cx="6801636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behavior?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31763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340000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flipV="1">
            <a:off x="340100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34990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417356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flipV="1">
            <a:off x="4418356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6294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534531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flipV="1">
            <a:off x="534631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Down Arrow 25"/>
          <p:cNvSpPr/>
          <p:nvPr/>
        </p:nvSpPr>
        <p:spPr>
          <a:xfrm rot="19879328" flipH="1">
            <a:off x="495572" y="1641713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 rot="1720672">
            <a:off x="7224103" y="1627512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2360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Longitudinal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46689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64811" y="6219842"/>
            <a:ext cx="5414374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Evidence of collectivity in small systems!</a:t>
            </a:r>
          </a:p>
        </p:txBody>
      </p:sp>
    </p:spTree>
    <p:extLst>
      <p:ext uri="{BB962C8B-B14F-4D97-AF65-F5344CB8AC3E}">
        <p14:creationId xmlns:p14="http://schemas.microsoft.com/office/powerpoint/2010/main" val="19743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984"/>
            <a:ext cx="6400800" cy="29917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226"/>
            <a:ext cx="6400800" cy="2991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44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Hypothesis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2797" b="-1328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122056" y="1677244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Gather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Real-time selection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2056" y="2668940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Analysis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Large background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New 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blipFill rotWithShape="0">
                <a:blip r:embed="rId6"/>
                <a:stretch>
                  <a:fillRect t="-2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Conclusion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2817" b="-1408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122055" y="5632442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Outlook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Other observables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6" y="685548"/>
            <a:ext cx="5148569" cy="4207498"/>
          </a:xfrm>
          <a:prstGeom prst="rect">
            <a:avLst/>
          </a:prstGeom>
        </p:spPr>
      </p:pic>
      <p:sp>
        <p:nvSpPr>
          <p:cNvPr id="13" name="Parallelogram 12"/>
          <p:cNvSpPr/>
          <p:nvPr/>
        </p:nvSpPr>
        <p:spPr>
          <a:xfrm rot="2562746">
            <a:off x="2753935" y="3328049"/>
            <a:ext cx="874269" cy="822065"/>
          </a:xfrm>
          <a:prstGeom prst="parallelogram">
            <a:avLst>
              <a:gd name="adj" fmla="val 3238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/>
          <p:cNvSpPr/>
          <p:nvPr/>
        </p:nvSpPr>
        <p:spPr>
          <a:xfrm rot="2562746">
            <a:off x="4087163" y="2683430"/>
            <a:ext cx="874268" cy="704179"/>
          </a:xfrm>
          <a:prstGeom prst="parallelogram">
            <a:avLst>
              <a:gd name="adj" fmla="val 3238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4" y="1357277"/>
            <a:ext cx="5803690" cy="33836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" y="1584081"/>
            <a:ext cx="6008579" cy="406930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2713691" y="4156325"/>
            <a:ext cx="2622656" cy="0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25019" y="3679322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ATLAS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51667" y="4551445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713691" y="4551445"/>
            <a:ext cx="2622656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97" y="4384496"/>
            <a:ext cx="22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Hints of ridge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0517" y="3228738"/>
            <a:ext cx="22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HMT trigger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54591" y="1966430"/>
            <a:ext cx="22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Puzzles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14346" y="1803214"/>
            <a:ext cx="252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Standard cumulant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4345" y="4330972"/>
            <a:ext cx="252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Subevent cumulant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" y="3097538"/>
            <a:ext cx="5878851" cy="3670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776092" y="2739637"/>
                <a:ext cx="2274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092" y="2739637"/>
                <a:ext cx="2274848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401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" y="1803214"/>
            <a:ext cx="5331559" cy="5011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519734" y="1558590"/>
                <a:ext cx="2274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34" y="1558590"/>
                <a:ext cx="2274848" cy="461665"/>
              </a:xfrm>
              <a:prstGeom prst="rect">
                <a:avLst/>
              </a:prstGeom>
              <a:blipFill rotWithShape="0">
                <a:blip r:embed="rId1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4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13" grpId="0" animBg="1"/>
      <p:bldP spid="13" grpId="1" animBg="1"/>
      <p:bldP spid="14" grpId="0" animBg="1"/>
      <p:bldP spid="14" grpId="1" animBg="1"/>
      <p:bldP spid="20" grpId="0"/>
      <p:bldP spid="20" grpId="1"/>
      <p:bldP spid="21" grpId="0"/>
      <p:bldP spid="21" grpId="1"/>
      <p:bldP spid="10" grpId="0"/>
      <p:bldP spid="10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2" grpId="0"/>
      <p:bldP spid="42" grpId="1"/>
      <p:bldP spid="4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Backup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068" y="4817660"/>
            <a:ext cx="8901477" cy="1937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Forward-backward multiplicity correlation;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Flow and centrality fluctuation;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Novel collision system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Xe+Xe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Forward-backward multiplicity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46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Motivation: a historical view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578387"/>
            <a:ext cx="8821181" cy="447224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Rapidity correlations is </a:t>
            </a:r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an old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story</a:t>
            </a:r>
          </a:p>
          <a:p>
            <a:endParaRPr lang="en-US" sz="20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Physics goal: understand production mechanism in early stage.</a:t>
                </a:r>
              </a:p>
              <a:p>
                <a:pPr lvl="1"/>
                <a:r>
                  <a:rPr lang="en-US" sz="17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More details see the thesis.</a:t>
                </a:r>
              </a:p>
              <a:p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2179AD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Why we come back to this analysis?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Previous methods focused on limited phase space: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used a new observable that covers full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space;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 and statistical dilution;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estimated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Few direct comparisons among different systems;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compared from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large to small systems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  <a:blipFill rotWithShape="0">
                <a:blip r:embed="rId3"/>
                <a:stretch>
                  <a:fillRect l="-622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51020" y="1534637"/>
            <a:ext cx="8251225" cy="0"/>
          </a:xfrm>
          <a:prstGeom prst="straightConnector1">
            <a:avLst/>
          </a:prstGeom>
          <a:ln w="63500"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86713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418583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1976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8582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ISR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40215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72085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1983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72084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170148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802018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1988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802017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906406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2538276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1995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399259" y="1041123"/>
            <a:ext cx="1014292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E735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995861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627731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2006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327545" y="1041123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PHOBOS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246488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4878358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2009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27465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STAR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79667" y="1389929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5811537" y="1667410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2012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460644" y="1037970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ATLAS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7216894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6848764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2015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497871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ALICE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3" name="5-Point Star 32"/>
          <p:cNvSpPr/>
          <p:nvPr/>
        </p:nvSpPr>
        <p:spPr>
          <a:xfrm>
            <a:off x="7750559" y="1343314"/>
            <a:ext cx="337204" cy="337204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8251797" y="1642695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Year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datasets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Correlation functions calculated using charged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&gt;0.2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GeV;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High-multiplicity track (HMT) trigger used to increase statistics;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  <a:blipFill rotWithShape="0">
                <a:blip r:embed="rId4"/>
                <a:stretch>
                  <a:fillRect l="-622" t="-8462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carried out in many bins over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&lt;300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Results presented as a function efficiency-corrected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  <a:blipFill rotWithShape="0">
                <a:blip r:embed="rId5"/>
                <a:stretch>
                  <a:fillRect l="-622" t="-769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" y="1416220"/>
            <a:ext cx="8898844" cy="3419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How long-range correlation compare among three systems, at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?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  <a:blipFill rotWithShape="0">
                <a:blip r:embed="rId7"/>
                <a:stretch>
                  <a:fillRect l="-777" t="-8547" r="-51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869459" y="1569308"/>
            <a:ext cx="310896" cy="2706130"/>
          </a:xfrm>
          <a:prstGeom prst="rect">
            <a:avLst/>
          </a:prstGeom>
          <a:solidFill>
            <a:srgbClr val="2179A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82" y="589932"/>
            <a:ext cx="4370643" cy="5906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focuses on dynamical fluctuation upon average;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However, average multiplicity changes with centrality;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residual centrality dependence is removed by normalizing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  <a:blipFill rotWithShape="0">
                <a:blip r:embed="rId5"/>
                <a:stretch>
                  <a:fillRect l="-1184" t="-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10800000">
            <a:off x="976183" y="1339869"/>
            <a:ext cx="1606376" cy="407773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34" y="848280"/>
            <a:ext cx="3429002" cy="0"/>
          </a:xfrm>
          <a:prstGeom prst="line">
            <a:avLst/>
          </a:prstGeom>
          <a:ln w="63500">
            <a:solidFill>
              <a:srgbClr val="2179AD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606" r="-90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4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to use data to constrain models?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9091" y="5253647"/>
            <a:ext cx="3148445" cy="92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Improve statistical significance of data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41443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>
            <a:off x="-1173709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48189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96539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68010" y="2488399"/>
            <a:ext cx="781890" cy="78189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51944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>
            <a:off x="3236792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58690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707040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13943" y="2193398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535774" y="1281931"/>
            <a:ext cx="1850564" cy="18505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846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1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5348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2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434445" y="5006377"/>
            <a:ext cx="3570093" cy="177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New observable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system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energy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27324" y="1085159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4180013" y="1062376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param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96313" y="4646923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24739" y="4640241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549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99085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1942" y="5207235"/>
            <a:ext cx="2890148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769925" y="5747493"/>
            <a:ext cx="2424050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>
            <a:off x="3929239" y="5655733"/>
            <a:ext cx="1687790" cy="526858"/>
          </a:xfrm>
          <a:prstGeom prst="curvedConnector3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events with high statistics</a:t>
                </a:r>
              </a:p>
            </p:txBody>
          </p:sp>
        </mc:Choice>
        <mc:Fallback xmlns="">
          <p:sp>
            <p:nvSpPr>
              <p:cNvPr id="4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  <a:blipFill rotWithShape="0">
                <a:blip r:embed="rId3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7233864" y="3206322"/>
            <a:ext cx="1213668" cy="1213668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44623" y="3490155"/>
            <a:ext cx="56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?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1106" y="3652968"/>
            <a:ext cx="125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92795" y="2680956"/>
            <a:ext cx="125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new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8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8" grpId="0" animBg="1"/>
      <p:bldP spid="31" grpId="0" animBg="1"/>
      <p:bldP spid="32" grpId="0" animBg="1"/>
      <p:bldP spid="34" grpId="0" animBg="1"/>
      <p:bldP spid="35" grpId="0" animBg="1"/>
      <p:bldP spid="36" grpId="0"/>
      <p:bldP spid="37" grpId="0"/>
      <p:bldP spid="38" grpId="0"/>
      <p:bldP spid="40" grpId="0"/>
      <p:bldP spid="41" grpId="0"/>
      <p:bldP spid="10" grpId="0" animBg="1"/>
      <p:bldP spid="42" grpId="0" animBg="1"/>
      <p:bldP spid="45" grpId="0"/>
      <p:bldP spid="33" grpId="0" animBg="1"/>
      <p:bldP spid="11" grpId="0"/>
      <p:bldP spid="3" grpId="0"/>
      <p:bldP spid="4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Charge dependence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𝑪</m:t>
                    </m:r>
                    <m:d>
                      <m:dPr>
                        <m:ctrlPr>
                          <a:rPr lang="mr-IN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3" y="844349"/>
            <a:ext cx="8686800" cy="568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020" y="3872812"/>
            <a:ext cx="2726457" cy="201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1408" y="588816"/>
            <a:ext cx="8821181" cy="41221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Particles from the same source (SRC) have strong charge dependence.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𝐨𝐩𝐩𝐨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𝐬𝐚𝐦𝐞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02043" y="1248767"/>
            <a:ext cx="1099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Opposite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8217" y="1248767"/>
            <a:ext cx="103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397659" y="1165100"/>
            <a:ext cx="569445" cy="1528989"/>
          </a:xfrm>
          <a:prstGeom prst="straightConnector1">
            <a:avLst/>
          </a:prstGeom>
          <a:ln w="38100">
            <a:solidFill>
              <a:srgbClr val="2179AD"/>
            </a:solidFill>
            <a:headEnd type="triangle"/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41587" y="3691504"/>
            <a:ext cx="2737019" cy="2698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Ratio of opposite to same charges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trong Gaussian-like SRC;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wea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k LRC: </a:t>
                </a:r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charge-independent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Amplitude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, reflects the strength of SRC in the longitudinal direction;</a:t>
                </a: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Assumption: strength of SRC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same for same charge and opposite charge.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  <a:blipFill rotWithShape="0">
                <a:blip r:embed="rId6"/>
                <a:stretch>
                  <a:fillRect l="-893" t="-2358" r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Estimation of short-range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50" y="1039021"/>
            <a:ext cx="3518159" cy="2868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" y="3805381"/>
            <a:ext cx="3347376" cy="2551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5" y="994774"/>
            <a:ext cx="3432184" cy="2785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from same charge used to estimate LRC pedestal because of small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LRC pedestal is fitted with quadratic function;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additional structure upon LRC pedestal determines the shape of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full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𝑆𝑅𝐶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then populated 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scaling.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  <a:blipFill rotWithShape="0">
                <a:blip r:embed="rId6"/>
                <a:stretch>
                  <a:fillRect l="-963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53298" y="1311095"/>
            <a:ext cx="103796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8656" y="1141818"/>
            <a:ext cx="63305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SRC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1" name="Isosceles Triangle 15"/>
          <p:cNvSpPr/>
          <p:nvPr/>
        </p:nvSpPr>
        <p:spPr>
          <a:xfrm>
            <a:off x="2040757" y="4081930"/>
            <a:ext cx="463208" cy="790833"/>
          </a:xfrm>
          <a:prstGeom prst="triangle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72361" y="2097276"/>
            <a:ext cx="4165509" cy="2446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37870" y="1154175"/>
            <a:ext cx="370703" cy="856604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048230" y="2285922"/>
            <a:ext cx="309020" cy="71407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Right Arrow 15"/>
          <p:cNvSpPr/>
          <p:nvPr/>
        </p:nvSpPr>
        <p:spPr>
          <a:xfrm>
            <a:off x="161407" y="2888109"/>
            <a:ext cx="628469" cy="1984654"/>
          </a:xfrm>
          <a:prstGeom prst="curv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1408" y="541316"/>
            <a:ext cx="8821181" cy="412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To estimate SRC, LRC pedestal is estimated first.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𝒎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1993591"/>
            <a:ext cx="4140454" cy="443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correlation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  <a:blipFill rotWithShape="0">
                <a:blip r:embed="rId6"/>
                <a:stretch>
                  <a:fillRect l="-1016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5523470" y="1824463"/>
            <a:ext cx="571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If linear shape dominates: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Expressed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  <a:blipFill rotWithShape="0">
                <a:blip r:embed="rId7"/>
                <a:stretch>
                  <a:fillRect l="-1135" t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748296" y="1987412"/>
            <a:ext cx="529834" cy="2036555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48296" y="4116938"/>
            <a:ext cx="2174826" cy="120918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2730843" y="1700897"/>
            <a:ext cx="3002692" cy="1865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6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Results: correlation function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69" y="563060"/>
            <a:ext cx="7132320" cy="5521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Raw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blipFill rotWithShape="0">
                <a:blip r:embed="rId4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blipFill rotWithShape="0">
                <a:blip r:embed="rId5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Long-range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blipFill rotWithShape="0">
                <a:blip r:embed="rId6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 rot="5400000">
            <a:off x="464876" y="2292476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6763" y="3728463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+</a:t>
            </a:r>
            <a:endParaRPr lang="en-US" sz="48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72687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72871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err="1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398993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Other methods to measure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0959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9" y="5419896"/>
            <a:ext cx="4289728" cy="101409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Four methods have different responses of the analysis procedures, and are largely independent.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825" y="986524"/>
            <a:ext cx="3730970" cy="373097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5400000">
            <a:off x="556825" y="980345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 rot="16200000">
            <a:off x="1332597" y="1762296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588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9608" r="-980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304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 rot="5400000">
            <a:off x="-1318151" y="2759320"/>
            <a:ext cx="3931920" cy="157792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00B05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900" dirty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accent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7030A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Linear fit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000" dirty="0" smtClean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  <a:blipFill rotWithShape="0">
                <a:blip r:embed="rId7"/>
                <a:stretch>
                  <a:fillRect l="-1149" t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 rot="18975088">
            <a:off x="1106716" y="1516093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8975088">
            <a:off x="2042305" y="2521202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SRC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8975088">
            <a:off x="3017214" y="3462419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5400000">
            <a:off x="601246" y="1020918"/>
            <a:ext cx="3657600" cy="366606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8905057">
            <a:off x="1697690" y="3619735"/>
            <a:ext cx="3158676" cy="15779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2689736">
            <a:off x="-320891" y="2762995"/>
            <a:ext cx="5486400" cy="157792"/>
          </a:xfrm>
          <a:prstGeom prst="rect">
            <a:avLst/>
          </a:prstGeom>
          <a:solidFill>
            <a:srgbClr val="2179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stable are the results?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55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methods give consistent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conclusions are insensitive to the procedure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  <a:blipFill rotWithShape="0">
                <a:blip r:embed="rId3"/>
                <a:stretch>
                  <a:fillRect l="-576" t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largely independent methods are applied to determine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Different methods have different sensitivity to the analysis procedures;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  <a:blipFill rotWithShape="0">
                <a:blip r:embed="rId4"/>
                <a:stretch>
                  <a:fillRect l="-622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3" y="1391015"/>
            <a:ext cx="6007509" cy="47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01" y="3530275"/>
            <a:ext cx="3529720" cy="2981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95" y="629782"/>
            <a:ext cx="3453944" cy="2908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" y="1336664"/>
            <a:ext cx="3342022" cy="28551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168341" y="1176024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2505134" y="191266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6150485" y="384505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7091911" y="1467426"/>
            <a:ext cx="2159963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Asymmetry entirely due to SRC!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091910" y="4273921"/>
            <a:ext cx="2159963" cy="1229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LRC is symmetric.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20063794">
            <a:off x="3420358" y="2371459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59183">
            <a:off x="3404252" y="3031446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𝐒𝐑𝐂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0345" r="-1149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𝐋𝐑𝐂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1494" r="-1149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-35436" y="4268955"/>
            <a:ext cx="3861105" cy="102799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Asymmetry observed in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collision: stronger correlation in the proton-going side.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5436" y="5403996"/>
            <a:ext cx="3861105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Why the asymmetric collision causes asymmetric SRC?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2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SRC 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" y="795935"/>
            <a:ext cx="4262313" cy="406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there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clusters and each one emits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particles on average;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proportional to local particle density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  <a:blipFill rotWithShape="0">
                <a:blip r:embed="rId5"/>
                <a:stretch>
                  <a:fillRect l="-622" t="-6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7" y="782190"/>
            <a:ext cx="4116740" cy="38824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767567" y="4014226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44667" y="5659650"/>
            <a:ext cx="25166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Inverse to multiplicity distribution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87329" y="4012239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4324" r="-2432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Compare SRC shape in three systems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4545831"/>
            <a:ext cx="8821181" cy="235067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For better comparison with pp and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is symmetrized;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slightly larger than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However in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more flat.</a:t>
            </a:r>
          </a:p>
          <a:p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EbyE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asymmetry of </a:t>
            </a:r>
            <a:r>
              <a:rPr lang="en-US" sz="2000" dirty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multiplicity (relative to average multiplicity) 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is larger than </a:t>
            </a:r>
            <a:r>
              <a:rPr lang="en-US" sz="2000" i="1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while 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collision is more symmetric.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213" y="634846"/>
            <a:ext cx="25166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Symmetrized </a:t>
            </a:r>
            <a:r>
              <a:rPr lang="en-US" sz="2000" b="1" i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</a:t>
            </a:r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350" y="634845"/>
            <a:ext cx="5611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pp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7021" y="634845"/>
            <a:ext cx="8077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Pb+Pb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224"/>
            <a:ext cx="9144000" cy="3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Outlook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696628"/>
            <a:ext cx="3166929" cy="273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9" y="3808811"/>
            <a:ext cx="3149134" cy="2732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9477" y="3981117"/>
            <a:ext cx="1383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+</a:t>
            </a:r>
            <a:endParaRPr lang="en-US" sz="6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a very comprehensive observable.</a:t>
                </a:r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  <a:blipFill rotWithShape="0">
                <a:blip r:embed="rId5"/>
                <a:stretch>
                  <a:fillRect l="-947" t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Reconstruct balance function</a:t>
                </a: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≡2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  <a:blipFill rotWithShape="0">
                <a:blip r:embed="rId6"/>
                <a:stretch>
                  <a:fillRect l="-947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Test factorization: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  <a:blipFill rotWithShape="0">
                <a:blip r:embed="rId7"/>
                <a:stretch>
                  <a:fillRect l="-947" t="-4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 rot="2843576">
            <a:off x="2944074" y="3714383"/>
            <a:ext cx="1679664" cy="26198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456711">
            <a:off x="3438344" y="4827832"/>
            <a:ext cx="1015319" cy="2709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  <a:blipFill rotWithShape="0">
                <a:blip r:embed="rId8"/>
                <a:stretch>
                  <a:fillRect t="-17352" r="-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36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!</a:t>
                </a:r>
                <a:endParaRPr lang="en-US" sz="36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  <a:blipFill rotWithShape="0">
                <a:blip r:embed="rId10"/>
                <a:stretch>
                  <a:fillRect t="-19403" r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2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Real-time data selection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105469" y="5131557"/>
                <a:ext cx="7417115" cy="17196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esign real-time data selection system (trigger)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Select events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&gt;60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within 10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s;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But particle reconstruction time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10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s.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69" y="5131557"/>
                <a:ext cx="7417115" cy="1719633"/>
              </a:xfrm>
              <a:prstGeom prst="rect">
                <a:avLst/>
              </a:prstGeom>
              <a:blipFill rotWithShape="0">
                <a:blip r:embed="rId3"/>
                <a:stretch>
                  <a:fillRect l="-1068" t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9" y="1214996"/>
            <a:ext cx="4594188" cy="3665444"/>
          </a:xfrm>
          <a:prstGeom prst="rect">
            <a:avLst/>
          </a:prstGeom>
        </p:spPr>
      </p:pic>
      <p:sp>
        <p:nvSpPr>
          <p:cNvPr id="6" name="Right Triangle 5"/>
          <p:cNvSpPr/>
          <p:nvPr/>
        </p:nvSpPr>
        <p:spPr>
          <a:xfrm>
            <a:off x="1920258" y="2134638"/>
            <a:ext cx="2211188" cy="2211188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48910" y="3354762"/>
            <a:ext cx="143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Need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more stat.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19" y="556077"/>
            <a:ext cx="2038350" cy="41338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57890" y="1366597"/>
            <a:ext cx="2215437" cy="85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LHC event rate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40 MHz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143533" y="3705640"/>
            <a:ext cx="2309609" cy="1232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Recording cap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10 kHz</a:t>
            </a:r>
          </a:p>
        </p:txBody>
      </p:sp>
      <p:sp>
        <p:nvSpPr>
          <p:cNvPr id="3" name="Striped Right Arrow 2"/>
          <p:cNvSpPr/>
          <p:nvPr/>
        </p:nvSpPr>
        <p:spPr>
          <a:xfrm rot="4369664">
            <a:off x="5770523" y="2519843"/>
            <a:ext cx="1358182" cy="891198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0" grpId="0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60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34" y="624319"/>
            <a:ext cx="5365151" cy="375902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457201"/>
            <a:ext cx="3795495" cy="38220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Ultra-Central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ollision (UCC)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UCC: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s-I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largest relative flow fluctuation;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ATLAS applied UCC triggers: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statistics over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MinBias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UCC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non-Gaussian flow fluctuation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  <a:blipFill rotWithShape="0">
                <a:blip r:embed="rId4"/>
                <a:stretch>
                  <a:fillRect l="-1087" t="-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850539" y="148262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0" y="148534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96" y="676000"/>
            <a:ext cx="4976750" cy="370734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58140" y="866899"/>
            <a:ext cx="1045029" cy="42751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57548" y="1187532"/>
            <a:ext cx="3776353" cy="8726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626601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92850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48889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64448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63893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9814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25923" y="4005072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61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Initial stage and hydro response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model side</a:t>
                </a: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mr-IN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Gaussian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we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contribution?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  <a:blipFill rotWithShape="0">
                <a:blip r:embed="rId3"/>
                <a:stretch>
                  <a:fillRect l="-1257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49" y="911631"/>
            <a:ext cx="4347522" cy="3351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74"/>
            <a:ext cx="4667182" cy="32191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9282" y="757101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PLB 659 (2008) 537-541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4403" y="757101"/>
            <a:ext cx="225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7"/>
              </a:rPr>
              <a:t>PRC 87 (2013) 054901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867" y="3268308"/>
            <a:ext cx="227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Glauber</a:t>
            </a:r>
            <a:r>
              <a:rPr lang="en-US" sz="2400" dirty="0"/>
              <a:t> </a:t>
            </a:r>
            <a:r>
              <a:rPr lang="en-US" sz="2400" dirty="0" smtClean="0"/>
              <a:t>20-30%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478" t="-6098" b="-23171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~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noFill/>
              <a:ln w="38100">
                <a:solidFill>
                  <a:srgbClr val="2179AD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ctrlPr>
                            <a:rPr lang="mr-IN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g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solidFill>
                  <a:srgbClr val="2179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921516" y="1099388"/>
            <a:ext cx="93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Hydro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62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9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Non-flow contribution?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21" y="444843"/>
            <a:ext cx="4754880" cy="528187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44943" y="5758296"/>
            <a:ext cx="6054114" cy="110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 methods consistent: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due to non-flow.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Pileup effects have also been suppressed.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65109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1358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04627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120186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61725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7646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29555" y="5216135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63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9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(volume) 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Fluctuation (CF)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of particle production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experiment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map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is driven by initial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mr-IN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𝑝𝑎𝑟𝑡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introduces CF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affects all fluctuation measurements, but never been studied in flow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  <a:blipFill rotWithShape="0">
                <a:blip r:embed="rId3"/>
                <a:stretch>
                  <a:fillRect l="-1606" t="-1645" r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901965" y="1655122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22232" y="1516087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822233" y="2123307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849592" y="1228584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49592" y="2081660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01965" y="3490055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22232" y="3351020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22233" y="3663734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22233" y="3958240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22232" y="4143602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849592" y="3063517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49592" y="3490055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849592" y="39165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49592" y="43431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01965" y="5324093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822233" y="5497772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22233" y="5792278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822232" y="5977640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49592" y="53240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9592" y="57506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49592" y="6177169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33CC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𝒑</m:t>
                      </m:r>
                      <m:d>
                        <m:dPr>
                          <m:ctrlPr>
                            <a:rPr lang="mr-IN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Initial stage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𝒑𝒂𝒓𝒕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blipFill rotWithShape="0">
                <a:blip r:embed="rId5"/>
                <a:stretch>
                  <a:fillRect l="-4478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Final stage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𝒄𝒉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503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820516" y="1554930"/>
            <a:ext cx="953729" cy="4661082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794083" y="1118347"/>
            <a:ext cx="469091" cy="553424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696501" y="1201975"/>
            <a:ext cx="208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Not detector effect!</a:t>
            </a:r>
            <a:endParaRPr 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64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1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How to test centrality fluctuation in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production depends 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𝜼</m:t>
                    </m:r>
                  </m:oMath>
                </a14:m>
                <a:endPara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  <a:blipFill rotWithShape="0">
                <a:blip r:embed="rId3"/>
                <a:stretch>
                  <a:fillRect l="-1595" t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 smtClean="0">
                              <a:solidFill>
                                <a:srgbClr val="C00000"/>
                              </a:solidFill>
                            </a:rPr>
                            <a:t>FCal</a:t>
                          </a:r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3.2&lt;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&lt;4.9</m:t>
                              </m:r>
                            </m:oMath>
                          </a14:m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𝛴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r-HR" sz="1800" b="0" dirty="0" smtClean="0">
                              <a:solidFill>
                                <a:srgbClr val="C00000"/>
                              </a:solidFill>
                              <a:ea typeface="Cambria Math" charset="0"/>
                              <a:cs typeface="Cambria Math" charset="0"/>
                            </a:rPr>
                            <a:t>ID: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&lt;2.5</m:t>
                              </m:r>
                              <m:r>
                                <a:rPr lang="en-US" sz="1800" b="0" i="0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 cut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𝑐h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𝑟𝑒𝑐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9945"/>
                  </p:ext>
                </p:extLst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102667" r="-55841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102667" r="-844" b="-112000"/>
                          </a:stretch>
                        </a:blipFill>
                      </a:tcPr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200000" r="-55841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200000" r="-844" b="-105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" y="3492086"/>
            <a:ext cx="5174637" cy="32213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2834786" y="4583663"/>
            <a:ext cx="357191" cy="1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𝑝𝑎𝑟𝑡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blipFill rotWithShape="0">
                <a:blip r:embed="rId6"/>
                <a:stretch>
                  <a:fillRect b="-5814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V="1">
            <a:off x="3272755" y="5102751"/>
            <a:ext cx="404809" cy="1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4550" y="5660573"/>
            <a:ext cx="855420" cy="1"/>
          </a:xfrm>
          <a:prstGeom prst="straightConnector1">
            <a:avLst/>
          </a:prstGeom>
          <a:ln w="635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4634" t="-92593" b="-120988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noFill/>
              <a:ln w="38100">
                <a:solidFill>
                  <a:srgbClr val="FF4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𝑐h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𝑟𝑒𝑐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40FF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189" t="-90244" b="-118293"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59731" y="6336265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hlinkClick r:id="rId9"/>
              </a:rPr>
              <a:t>arXiv:1803.01812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5305" y="4557012"/>
            <a:ext cx="814574" cy="145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42431" y="3645827"/>
            <a:ext cx="1632903" cy="620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broader than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effect: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  <a:blipFill rotWithShape="0">
                <a:blip r:embed="rId10"/>
                <a:stretch>
                  <a:fillRect l="-2077" t="-23743" b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CF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33C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blipFill rotWithShape="0">
                <a:blip r:embed="rId11"/>
                <a:stretch>
                  <a:fillRect b="-10417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 rot="5400000" flipV="1">
            <a:off x="2023236" y="997908"/>
            <a:ext cx="265056" cy="233795"/>
          </a:xfrm>
          <a:prstGeom prst="rightBrac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954202" y="1177289"/>
            <a:ext cx="2216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Calculated event-by-event</a:t>
            </a:r>
            <a:endParaRPr lang="en-US" sz="2400" dirty="0">
              <a:solidFill>
                <a:srgbClr val="0033C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300554" y="1088221"/>
            <a:ext cx="572864" cy="97086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6916" y="2008719"/>
            <a:ext cx="370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Averaged over many events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763818" y="979712"/>
            <a:ext cx="1107247" cy="120492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65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and centrality fluctuation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22" y="472654"/>
            <a:ext cx="4538824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654"/>
            <a:ext cx="4527420" cy="50292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31539" y="5074298"/>
            <a:ext cx="1210169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6761" y="5047294"/>
            <a:ext cx="603263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5531" y="1479026"/>
            <a:ext cx="262319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48892" y="2385695"/>
            <a:ext cx="136620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81586" y="1521890"/>
            <a:ext cx="604766" cy="772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flow cumulant;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is-I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very most-central: smaller CF effect;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  <a:blipFill rotWithShape="0">
                <a:blip r:embed="rId6"/>
                <a:stretch>
                  <a:fillRect l="-1032" t="-4970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2049548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15797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65620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81179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81333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7254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5147" y="5012031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66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From ultra-central to full centrality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mostly affects central;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most centralities.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  <a:blipFill rotWithShape="0">
                <a:blip r:embed="rId3"/>
                <a:stretch>
                  <a:fillRect l="-1684" t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3418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67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Comparison between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Pb+Pb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 and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Xe+Xe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68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4859"/>
            <a:ext cx="5486400" cy="5157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Mass number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Xe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halfway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𝐺𝑎𝑢𝑠𝑠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Xe+Xe deviates further from Gauss: deformed nucleus?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  <a:blipFill rotWithShape="0">
                <a:blip r:embed="rId5"/>
                <a:stretch>
                  <a:fillRect l="-1000" t="-11741" r="-385" b="-16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5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Fast online track reconstruction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4388" y="6127497"/>
            <a:ext cx="8655224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Sequence and thresholds of cuts designed to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maximize performance.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73370" y="5526155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204200" y="3253407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84403" y="1142402"/>
            <a:ext cx="4201302" cy="420130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45414" y="5631826"/>
            <a:ext cx="155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725259" y="800897"/>
            <a:ext cx="98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2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09953" y="47727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All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1" name="Snip Single Corner Rectangle 30"/>
          <p:cNvSpPr/>
          <p:nvPr/>
        </p:nvSpPr>
        <p:spPr>
          <a:xfrm rot="10800000">
            <a:off x="4955956" y="1142402"/>
            <a:ext cx="1929749" cy="1047661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97869" y="11821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HM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490200" y="1142400"/>
            <a:ext cx="4657086" cy="12301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674707" y="886602"/>
            <a:ext cx="2210998" cy="46912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74706" y="1142399"/>
            <a:ext cx="2210999" cy="12301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674706" y="5539407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674706" y="5723906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2281844" y="2160729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>
            <a:off x="2020589" y="2098274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61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 animBg="1"/>
      <p:bldP spid="34" grpId="0" animBg="1"/>
      <p:bldP spid="3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56" y="4572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457200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doesn’t scale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centrality between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avg. geometry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cales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driven by #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 observation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(see backup)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  <a:blipFill rotWithShape="0">
                <a:blip r:embed="rId6"/>
                <a:stretch>
                  <a:fillRect l="-986" t="-3794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475042" y="348727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68853" y="348999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03216" y="4431323"/>
            <a:ext cx="1269638" cy="3002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229600" y="4419600"/>
            <a:ext cx="630154" cy="3002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Multi-particle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Differential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4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Symmetric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Title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76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Origins of 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38" y="581892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22202" y="1790896"/>
            <a:ext cx="1845806" cy="52217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1104311"/>
            <a:ext cx="2461715" cy="2480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40" y="1239864"/>
            <a:ext cx="2150624" cy="2146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7728" y="3549350"/>
            <a:ext cx="2656708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structure from initial condition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4802" y="3585184"/>
            <a:ext cx="292810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6670" y="2449043"/>
            <a:ext cx="2594720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Hydrodynamic flow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538" y="4406278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7250" y="5410802"/>
            <a:ext cx="3341602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are produced with momentum 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9" y="4842387"/>
            <a:ext cx="2604587" cy="1937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1+2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00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/>
      <p:bldP spid="14" grpId="0" animBg="1"/>
      <p:bldP spid="16" grpId="0" animBg="1"/>
      <p:bldP spid="1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Final note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54" y="6223715"/>
            <a:ext cx="9041092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O+O to O+O</a:t>
            </a:r>
          </a:p>
        </p:txBody>
      </p:sp>
    </p:spTree>
    <p:extLst>
      <p:ext uri="{BB962C8B-B14F-4D97-AF65-F5344CB8AC3E}">
        <p14:creationId xmlns:p14="http://schemas.microsoft.com/office/powerpoint/2010/main" val="35017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Event display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601"/>
            <a:ext cx="5340312" cy="3598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04" y="3327753"/>
            <a:ext cx="6055096" cy="3530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Minimum-bias event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30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  <a:blipFill rotWithShape="0">
                <a:blip r:embed="rId5"/>
                <a:stretch>
                  <a:fillRect l="-2970" t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Triggered event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140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  <a:blipFill rotWithShape="0">
                <a:blip r:embed="rId6"/>
                <a:stretch>
                  <a:fillRect t="-7179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6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Performance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3332" y="5072021"/>
            <a:ext cx="3553137" cy="60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Statistics increased by x5.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2" y="1167567"/>
            <a:ext cx="4389120" cy="376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36" y="1146377"/>
            <a:ext cx="4389120" cy="380720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365232" y="5072020"/>
            <a:ext cx="3553137" cy="86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Nominal bias introduced.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HMT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triggers applied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data taking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  <a:blipFill rotWithShape="0">
                <a:blip r:embed="rId5"/>
                <a:stretch>
                  <a:fillRect t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5658</TotalTime>
  <Words>4539</Words>
  <Application>Microsoft Macintosh PowerPoint</Application>
  <PresentationFormat>On-screen Show (4:3)</PresentationFormat>
  <Paragraphs>744</Paragraphs>
  <Slides>78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Calibri</vt:lpstr>
      <vt:lpstr>Calibri Light</vt:lpstr>
      <vt:lpstr>Cambria Math</vt:lpstr>
      <vt:lpstr>Mangal</vt:lpstr>
      <vt:lpstr>SansSerif</vt:lpstr>
      <vt:lpstr>Times New Roman</vt:lpstr>
      <vt:lpstr>Arial</vt:lpstr>
      <vt:lpstr>Office Theme</vt:lpstr>
      <vt:lpstr>Evidences for collectivity in small systems </vt:lpstr>
      <vt:lpstr>Heavy ion collision</vt:lpstr>
      <vt:lpstr>What is collectivity?</vt:lpstr>
      <vt:lpstr>Why small systems?</vt:lpstr>
      <vt:lpstr>How to use data to constrain models?</vt:lpstr>
      <vt:lpstr>Real-time data selection</vt:lpstr>
      <vt:lpstr>Fast online track reconstruction</vt:lpstr>
      <vt:lpstr>Event display</vt:lpstr>
      <vt:lpstr>Performance</vt:lpstr>
      <vt:lpstr>Long-range longitudinal correlation</vt:lpstr>
      <vt:lpstr>New observable</vt:lpstr>
      <vt:lpstr>Physics signal and background</vt:lpstr>
      <vt:lpstr>Legendre expansion: a_1</vt:lpstr>
      <vt:lpstr>Why it is important to remove SRC?</vt:lpstr>
      <vt:lpstr>Results</vt:lpstr>
      <vt:lpstr>Model and data comparison</vt:lpstr>
      <vt:lpstr>Long-range azimuthal correlation</vt:lpstr>
      <vt:lpstr>2-particle correlation</vt:lpstr>
      <vt:lpstr>ATLAS v.s. CMS</vt:lpstr>
      <vt:lpstr>Hydro prediction</vt:lpstr>
      <vt:lpstr>Cumulant method</vt:lpstr>
      <vt:lpstr>Results</vt:lpstr>
      <vt:lpstr>Other puzzles</vt:lpstr>
      <vt:lpstr>Signal or background?</vt:lpstr>
      <vt:lpstr>Test of background</vt:lpstr>
      <vt:lpstr>Traditional method</vt:lpstr>
      <vt:lpstr>Subevent method</vt:lpstr>
      <vt:lpstr>Validation in pp PYTHIA</vt:lpstr>
      <vt:lpstr>Validation in p+Pb data</vt:lpstr>
      <vt:lpstr>c_2 {4} in pp</vt:lpstr>
      <vt:lpstr>Test of residual non-flow</vt:lpstr>
      <vt:lpstr>Puzzle 1: N_ch^sel dependence</vt:lpstr>
      <vt:lpstr>Puzzle 2: energy dependence</vt:lpstr>
      <vt:lpstr>Puzzle 3: flow fluctuation</vt:lpstr>
      <vt:lpstr>Number of sources</vt:lpstr>
      <vt:lpstr>Nucleon substructure fluctuation</vt:lpstr>
      <vt:lpstr>PowerPoint Presentation</vt:lpstr>
      <vt:lpstr>Third harmonic v_3</vt:lpstr>
      <vt:lpstr>v_3 projected in Run 3</vt:lpstr>
      <vt:lpstr>Correlation between v_n and v_m</vt:lpstr>
      <vt:lpstr>Last puzzle: N_ch dependence</vt:lpstr>
      <vt:lpstr>Centrality fluctuation</vt:lpstr>
      <vt:lpstr>Summary</vt:lpstr>
      <vt:lpstr>Summary</vt:lpstr>
      <vt:lpstr>Backup</vt:lpstr>
      <vt:lpstr>Forward-backward multiplicity fluctuation</vt:lpstr>
      <vt:lpstr>Motivation: a historical view</vt:lpstr>
      <vt:lpstr>Pb+Pb, p+Pb and pp datasets</vt:lpstr>
      <vt:lpstr>Legendre expansion: a_0</vt:lpstr>
      <vt:lpstr>Charge dependence of C(η_1,η_2 )</vt:lpstr>
      <vt:lpstr>Estimation of short-range correlation</vt:lpstr>
      <vt:lpstr>Legendre expansion: from a_n to ⟨a_n a_m ⟩</vt:lpstr>
      <vt:lpstr>Results: correlation function</vt:lpstr>
      <vt:lpstr>Other methods to measure ⟨a_1^2 ⟩</vt:lpstr>
      <vt:lpstr>How stable are the results?</vt:lpstr>
      <vt:lpstr>Asymmetry in p+Pb collision</vt:lpstr>
      <vt:lpstr>SRC asymmetry in p+Pb collision</vt:lpstr>
      <vt:lpstr>Compare SRC shape in three systems</vt:lpstr>
      <vt:lpstr>Outlook</vt:lpstr>
      <vt:lpstr>Centrality fluctuation</vt:lpstr>
      <vt:lpstr>Ultra-Central Collision (UCC)</vt:lpstr>
      <vt:lpstr>Initial stage and hydro response</vt:lpstr>
      <vt:lpstr>Non-flow contribution?</vt:lpstr>
      <vt:lpstr>Centrality (volume) Fluctuation (CF)</vt:lpstr>
      <vt:lpstr>How to test centrality fluctuation in data?</vt:lpstr>
      <vt:lpstr>c_2 {4} and centrality fluctuation</vt:lpstr>
      <vt:lpstr>From ultra-central to full centrality</vt:lpstr>
      <vt:lpstr>Comparison between Pb+Pb and Xe+Xe</vt:lpstr>
      <vt:lpstr>Xe+Xe and Pb+Pb: v_2</vt:lpstr>
      <vt:lpstr>Xe+Xe and Pb+Pb: v_3</vt:lpstr>
      <vt:lpstr>Multi-particle cumulant</vt:lpstr>
      <vt:lpstr>Differential cumulant</vt:lpstr>
      <vt:lpstr>Symmetric cumulant</vt:lpstr>
      <vt:lpstr>c_2 {4}</vt:lpstr>
      <vt:lpstr>c_3 {4}</vt:lpstr>
      <vt:lpstr>Title</vt:lpstr>
      <vt:lpstr>Origins of collectivity</vt:lpstr>
      <vt:lpstr>Final note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5.02 TeV Pb+Pb cumulant: responses to comments and plan</dc:title>
  <dc:creator>Microsoft Office User</dc:creator>
  <cp:lastModifiedBy>Microsoft Office User</cp:lastModifiedBy>
  <cp:revision>167</cp:revision>
  <cp:lastPrinted>2019-03-03T02:29:57Z</cp:lastPrinted>
  <dcterms:created xsi:type="dcterms:W3CDTF">2018-10-16T19:55:41Z</dcterms:created>
  <dcterms:modified xsi:type="dcterms:W3CDTF">2019-03-03T02:31:38Z</dcterms:modified>
</cp:coreProperties>
</file>